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2" r:id="rId15"/>
    <p:sldId id="273" r:id="rId16"/>
    <p:sldId id="274" r:id="rId17"/>
    <p:sldId id="276" r:id="rId18"/>
    <p:sldId id="277" r:id="rId19"/>
    <p:sldId id="275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aleway" panose="020B0604020202020204" charset="0"/>
      <p:regular r:id="rId25"/>
    </p:embeddedFont>
    <p:embeddedFont>
      <p:font typeface="Raleway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22" autoAdjust="0"/>
  </p:normalViewPr>
  <p:slideViewPr>
    <p:cSldViewPr>
      <p:cViewPr varScale="1">
        <p:scale>
          <a:sx n="48" d="100"/>
          <a:sy n="48" d="100"/>
        </p:scale>
        <p:origin x="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0"/>
            <a:ext cx="8534400" cy="9767589"/>
            <a:chOff x="-11785600" y="-2082800"/>
            <a:chExt cx="11379200" cy="11556495"/>
          </a:xfrm>
        </p:grpSpPr>
        <p:sp>
          <p:nvSpPr>
            <p:cNvPr id="3" name="TextBox 3"/>
            <p:cNvSpPr txBox="1"/>
            <p:nvPr/>
          </p:nvSpPr>
          <p:spPr>
            <a:xfrm>
              <a:off x="-11785600" y="-2082800"/>
              <a:ext cx="11379200" cy="49159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10800"/>
                </a:lnSpc>
              </a:pPr>
              <a:r>
                <a:rPr lang="en-US" sz="66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WiMAX:</a:t>
              </a:r>
              <a:r>
                <a:rPr lang="en-US" sz="88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-US" sz="6000" dirty="0">
                  <a:solidFill>
                    <a:srgbClr val="0070C0"/>
                  </a:solidFill>
                </a:rPr>
                <a:t>A standard designed for </a:t>
              </a:r>
              <a:r>
                <a:rPr lang="en-US" sz="6000" dirty="0" smtClean="0">
                  <a:solidFill>
                    <a:srgbClr val="0070C0"/>
                  </a:solidFill>
                </a:rPr>
                <a:t>long-range wireless </a:t>
              </a:r>
              <a:r>
                <a:rPr lang="en-US" sz="6000" dirty="0">
                  <a:solidFill>
                    <a:srgbClr val="0070C0"/>
                  </a:solidFill>
                </a:rPr>
                <a:t>broadband access</a:t>
              </a:r>
              <a:endParaRPr lang="en-US" sz="6000" dirty="0">
                <a:solidFill>
                  <a:srgbClr val="0070C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1785600" y="3101158"/>
              <a:ext cx="9652000" cy="6372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Presented by</a:t>
              </a: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Name : </a:t>
              </a:r>
              <a:r>
                <a:rPr lang="en-US" sz="3000" dirty="0" err="1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Shafinaj</a:t>
              </a: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-US" sz="3000" dirty="0" err="1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Jerin</a:t>
              </a: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 Asha</a:t>
              </a: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ID </a:t>
              </a: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: </a:t>
              </a: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IT-21031</a:t>
              </a: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Session : 2020-2021 </a:t>
              </a:r>
              <a:endParaRPr lang="en-US" sz="30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Course </a:t>
              </a: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Title : </a:t>
              </a: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Wireless Communication</a:t>
              </a:r>
            </a:p>
            <a:p>
              <a:pPr marL="0" lvl="0" indent="0" algn="l">
                <a:lnSpc>
                  <a:spcPts val="4200"/>
                </a:lnSpc>
              </a:pPr>
              <a:endParaRPr lang="en-US" sz="30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Presented To</a:t>
              </a: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Dr. </a:t>
              </a:r>
              <a:r>
                <a:rPr lang="en-US" sz="3000" dirty="0" err="1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Nazrul</a:t>
              </a: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 Islam</a:t>
              </a: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Associate Professor</a:t>
              </a: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Dept. of ICT, MBSTU</a:t>
              </a:r>
              <a:endParaRPr lang="en-US" sz="30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20200" y="495300"/>
            <a:ext cx="7191375" cy="9145621"/>
            <a:chOff x="0" y="0"/>
            <a:chExt cx="1036915" cy="1290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6915" cy="1290994"/>
            </a:xfrm>
            <a:custGeom>
              <a:avLst/>
              <a:gdLst/>
              <a:ahLst/>
              <a:cxnLst/>
              <a:rect l="l" t="t" r="r" b="b"/>
              <a:pathLst>
                <a:path w="1036915" h="1290994">
                  <a:moveTo>
                    <a:pt x="0" y="0"/>
                  </a:moveTo>
                  <a:lnTo>
                    <a:pt x="1036915" y="0"/>
                  </a:lnTo>
                  <a:lnTo>
                    <a:pt x="1036915" y="1290994"/>
                  </a:lnTo>
                  <a:lnTo>
                    <a:pt x="0" y="1290994"/>
                  </a:ln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57"/>
    </mc:Choice>
    <mc:Fallback xmlns="">
      <p:transition spd="slow" advTm="1285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1512" y="695325"/>
            <a:ext cx="16949738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</a:pPr>
            <a:r>
              <a:rPr lang="en-US" sz="5000" u="none" strike="noStrike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WiMAX Applications in Everyday Life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268200" y="5753100"/>
            <a:ext cx="5448293" cy="1787946"/>
            <a:chOff x="0" y="19050"/>
            <a:chExt cx="7264391" cy="2383928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391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Education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12799"/>
              <a:ext cx="7264391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080"/>
                </a:lnSpc>
              </a:pPr>
              <a:r>
                <a:rPr lang="en-US" sz="2800" dirty="0">
                  <a:solidFill>
                    <a:schemeClr val="accent1"/>
                  </a:solidFill>
                </a:rPr>
                <a:t>Many </a:t>
              </a:r>
              <a:r>
                <a:rPr lang="en-US" sz="2800" b="1" dirty="0">
                  <a:solidFill>
                    <a:schemeClr val="accent1"/>
                  </a:solidFill>
                </a:rPr>
                <a:t>schools and universities</a:t>
              </a:r>
              <a:r>
                <a:rPr lang="en-US" sz="2800" dirty="0">
                  <a:solidFill>
                    <a:schemeClr val="accent1"/>
                  </a:solidFill>
                </a:rPr>
                <a:t> used WiMAX to provide wireless campus-wide internet</a:t>
              </a:r>
              <a:r>
                <a:rPr lang="en-US" sz="2800" dirty="0"/>
                <a:t>.</a:t>
              </a:r>
              <a:endParaRPr lang="en-US" sz="2400" u="none" strike="noStrike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48400" y="5676900"/>
            <a:ext cx="5448300" cy="1189716"/>
            <a:chOff x="0" y="19050"/>
            <a:chExt cx="7264400" cy="1586288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Expansion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17767"/>
              <a:ext cx="7264400" cy="487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strike="noStrike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7200" y="5753100"/>
            <a:ext cx="5448300" cy="1390402"/>
            <a:chOff x="0" y="19050"/>
            <a:chExt cx="7264400" cy="185387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Connectivity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12801"/>
              <a:ext cx="7264400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080"/>
                </a:lnSpc>
              </a:pPr>
              <a:r>
                <a:rPr lang="en-US" sz="2800" dirty="0">
                  <a:solidFill>
                    <a:schemeClr val="accent1"/>
                  </a:solidFill>
                </a:rPr>
                <a:t>Internet Service Providers used it to deliver </a:t>
              </a:r>
              <a:r>
                <a:rPr lang="en-US" sz="2800" b="1" dirty="0">
                  <a:solidFill>
                    <a:schemeClr val="accent1"/>
                  </a:solidFill>
                </a:rPr>
                <a:t>last-mile </a:t>
              </a:r>
              <a:r>
                <a:rPr lang="en-US" sz="2800" b="1" dirty="0" smtClean="0">
                  <a:solidFill>
                    <a:schemeClr val="accent1"/>
                  </a:solidFill>
                </a:rPr>
                <a:t>connectivity.</a:t>
              </a:r>
              <a:endParaRPr lang="en-US" sz="2400" u="none" strike="noStrike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3593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10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09600" y="2019300"/>
            <a:ext cx="5448300" cy="3448050"/>
            <a:chOff x="0" y="0"/>
            <a:chExt cx="827486" cy="6799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7486" cy="679927"/>
            </a:xfrm>
            <a:custGeom>
              <a:avLst/>
              <a:gdLst/>
              <a:ahLst/>
              <a:cxnLst/>
              <a:rect l="l" t="t" r="r" b="b"/>
              <a:pathLst>
                <a:path w="827486" h="679927">
                  <a:moveTo>
                    <a:pt x="0" y="0"/>
                  </a:moveTo>
                  <a:lnTo>
                    <a:pt x="827486" y="0"/>
                  </a:lnTo>
                  <a:lnTo>
                    <a:pt x="827486" y="679927"/>
                  </a:lnTo>
                  <a:lnTo>
                    <a:pt x="0" y="679927"/>
                  </a:lnTo>
                  <a:close/>
                </a:path>
              </a:pathLst>
            </a:custGeom>
            <a:blipFill>
              <a:blip r:embed="rId2"/>
              <a:stretch>
                <a:fillRect l="-332" r="-33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2115800" y="2019300"/>
            <a:ext cx="5443970" cy="3448050"/>
            <a:chOff x="0" y="0"/>
            <a:chExt cx="826828" cy="6799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26828" cy="679927"/>
            </a:xfrm>
            <a:custGeom>
              <a:avLst/>
              <a:gdLst/>
              <a:ahLst/>
              <a:cxnLst/>
              <a:rect l="l" t="t" r="r" b="b"/>
              <a:pathLst>
                <a:path w="826828" h="679927">
                  <a:moveTo>
                    <a:pt x="0" y="0"/>
                  </a:moveTo>
                  <a:lnTo>
                    <a:pt x="826828" y="0"/>
                  </a:lnTo>
                  <a:lnTo>
                    <a:pt x="826828" y="679927"/>
                  </a:lnTo>
                  <a:lnTo>
                    <a:pt x="0" y="679927"/>
                  </a:lnTo>
                  <a:close/>
                </a:path>
              </a:pathLst>
            </a:custGeom>
            <a:blipFill>
              <a:blip r:embed="rId3"/>
              <a:stretch>
                <a:fillRect l="-372" r="-37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324600" y="2019300"/>
            <a:ext cx="5448300" cy="3448050"/>
            <a:chOff x="0" y="0"/>
            <a:chExt cx="827486" cy="6799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7486" cy="679927"/>
            </a:xfrm>
            <a:custGeom>
              <a:avLst/>
              <a:gdLst/>
              <a:ahLst/>
              <a:cxnLst/>
              <a:rect l="l" t="t" r="r" b="b"/>
              <a:pathLst>
                <a:path w="827486" h="679927">
                  <a:moveTo>
                    <a:pt x="0" y="0"/>
                  </a:moveTo>
                  <a:lnTo>
                    <a:pt x="827486" y="0"/>
                  </a:lnTo>
                  <a:lnTo>
                    <a:pt x="827486" y="679927"/>
                  </a:lnTo>
                  <a:lnTo>
                    <a:pt x="0" y="679927"/>
                  </a:lnTo>
                  <a:close/>
                </a:path>
              </a:pathLst>
            </a:custGeom>
            <a:blipFill>
              <a:blip r:embed="rId4"/>
              <a:stretch>
                <a:fillRect l="-332" r="-33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20" name="Rectangle 19"/>
          <p:cNvSpPr/>
          <p:nvPr/>
        </p:nvSpPr>
        <p:spPr>
          <a:xfrm>
            <a:off x="6324600" y="6286500"/>
            <a:ext cx="5410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It was also used for </a:t>
            </a:r>
            <a:r>
              <a:rPr lang="en-US" sz="2800" b="1" dirty="0">
                <a:solidFill>
                  <a:schemeClr val="accent1"/>
                </a:solidFill>
              </a:rPr>
              <a:t>public safety communications</a:t>
            </a:r>
            <a:r>
              <a:rPr lang="en-US" sz="2800" dirty="0">
                <a:solidFill>
                  <a:schemeClr val="accent1"/>
                </a:solidFill>
              </a:rPr>
              <a:t>, connecting police and emergency services in remote areas</a:t>
            </a:r>
            <a:r>
              <a:rPr lang="en-US" sz="2000" dirty="0"/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3400" y="8420100"/>
            <a:ext cx="17068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I</a:t>
            </a:r>
            <a:r>
              <a:rPr lang="en-US" sz="2800" dirty="0" smtClean="0">
                <a:solidFill>
                  <a:schemeClr val="accent1"/>
                </a:solidFill>
              </a:rPr>
              <a:t>n </a:t>
            </a:r>
            <a:r>
              <a:rPr lang="en-US" sz="2800" b="1" dirty="0">
                <a:solidFill>
                  <a:schemeClr val="accent1"/>
                </a:solidFill>
              </a:rPr>
              <a:t>developing countries</a:t>
            </a:r>
            <a:r>
              <a:rPr lang="en-US" sz="2800" dirty="0">
                <a:solidFill>
                  <a:schemeClr val="accent1"/>
                </a:solidFill>
              </a:rPr>
              <a:t>, it became a reliable solution for connecting rural communities.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So, while it might not dominate headlines today, WiMAX played a major role in expanding global internet access.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39"/>
    </mc:Choice>
    <mc:Fallback xmlns="">
      <p:transition spd="slow" advTm="3163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119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72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Scalability in WiMAX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9600" y="3405187"/>
            <a:ext cx="5448300" cy="1895103"/>
            <a:chOff x="0" y="19050"/>
            <a:chExt cx="7264400" cy="2526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Network Expansion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5675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networks can efficiently grow with increasing user demands.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77000" y="3405188"/>
            <a:ext cx="5448300" cy="1906146"/>
            <a:chOff x="0" y="19050"/>
            <a:chExt cx="7264400" cy="2541528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Resource Allocation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0399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Dynamic resource allocation allows for optimal bandwidth distribution.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3857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33400" y="6224588"/>
            <a:ext cx="5448300" cy="1895103"/>
            <a:chOff x="0" y="19050"/>
            <a:chExt cx="7264400" cy="252680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Flexible Infrastructure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5675"/>
              <a:ext cx="7264400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The infrastructure can adapt to varying geographic requirements easily.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553200" y="6224588"/>
            <a:ext cx="5448300" cy="1508601"/>
            <a:chOff x="0" y="19050"/>
            <a:chExt cx="7264400" cy="201146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Future-Proofing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70399"/>
              <a:ext cx="7264400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technology is designed to evolve with emerging needs.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68200" y="3328988"/>
            <a:ext cx="5447970" cy="1906146"/>
            <a:chOff x="0" y="19050"/>
            <a:chExt cx="7263960" cy="254152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050"/>
              <a:ext cx="726396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User Capacity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70399"/>
              <a:ext cx="726396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supports a large number of simultaneous users seamlessly.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75"/>
    </mc:Choice>
    <mc:Fallback xmlns="">
      <p:transition spd="slow" advTm="4387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119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72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Security Measures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85800" y="3405188"/>
            <a:ext cx="5448300" cy="1895103"/>
            <a:chOff x="0" y="19050"/>
            <a:chExt cx="7264400" cy="2526803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Encryption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5675"/>
              <a:ext cx="7264400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Encryption protects data during transmission and storage processes</a:t>
              </a:r>
              <a:r>
                <a:rPr lang="en-US" sz="22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00800" y="3405188"/>
            <a:ext cx="5448300" cy="1906146"/>
            <a:chOff x="0" y="19050"/>
            <a:chExt cx="7264400" cy="2541528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Authentication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0399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Authentication verifies user identities before granting network access.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3857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09600" y="6072187"/>
            <a:ext cx="5448300" cy="1895103"/>
            <a:chOff x="0" y="19050"/>
            <a:chExt cx="7264400" cy="25268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Intrusion Detection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5675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Intrusion detection systems monitor for suspicious network activities.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00800" y="6072188"/>
            <a:ext cx="5448300" cy="1906146"/>
            <a:chOff x="0" y="19050"/>
            <a:chExt cx="7264400" cy="254152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Data Backup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70399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Regular data backups ensure recovery from potential security breaches.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15800" y="3405188"/>
            <a:ext cx="5447970" cy="1508601"/>
            <a:chOff x="0" y="19050"/>
            <a:chExt cx="7263960" cy="201146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050"/>
              <a:ext cx="726396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Firewalls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70399"/>
              <a:ext cx="7263960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Firewalls block unauthorized access to the network's data.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0"/>
    </mc:Choice>
    <mc:Fallback xmlns="">
      <p:transition spd="slow" advTm="1375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358265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72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Cost-Effectiveness of WiMAX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85800" y="3314700"/>
            <a:ext cx="5715000" cy="1895103"/>
            <a:chOff x="0" y="19050"/>
            <a:chExt cx="7620000" cy="2526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Affordability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5675"/>
              <a:ext cx="7620000" cy="15901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provides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cost-effective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broadband solutions for rural areas.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20200" y="3314700"/>
            <a:ext cx="5448300" cy="2303691"/>
            <a:chOff x="0" y="19050"/>
            <a:chExt cx="7264400" cy="3071588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Reduced Infrastructure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0399"/>
              <a:ext cx="7264400" cy="2120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Deployments require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less infrastructure investment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compared to traditional methods.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6901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85800" y="6376987"/>
            <a:ext cx="5448300" cy="1895103"/>
            <a:chOff x="0" y="19050"/>
            <a:chExt cx="7264400" cy="25268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Scalable Solutions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5675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enables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scalable solutions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to meet growing connectivity demands.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20200" y="6300788"/>
            <a:ext cx="5448300" cy="1906146"/>
            <a:chOff x="0" y="19050"/>
            <a:chExt cx="7264400" cy="254152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Lower Operational Costs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70399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Operating costs are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significantly lower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, enhancing profitability for providers.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69"/>
    </mc:Choice>
    <mc:Fallback xmlns="">
      <p:transition spd="slow" advTm="2196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282065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80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Interoperability in WiMAX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85800" y="5524500"/>
            <a:ext cx="5448300" cy="2488034"/>
            <a:chOff x="0" y="-711200"/>
            <a:chExt cx="7264400" cy="3317378"/>
          </a:xfrm>
        </p:grpSpPr>
        <p:sp>
          <p:nvSpPr>
            <p:cNvPr id="4" name="TextBox 4"/>
            <p:cNvSpPr txBox="1"/>
            <p:nvPr/>
          </p:nvSpPr>
          <p:spPr>
            <a:xfrm>
              <a:off x="0" y="-711200"/>
              <a:ext cx="7264400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Device Compatibility and Standards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16000"/>
              <a:ext cx="7264400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Ensures smooth communication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among different devices.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77000" y="5462588"/>
            <a:ext cx="5448300" cy="2493047"/>
            <a:chOff x="0" y="19050"/>
            <a:chExt cx="7264400" cy="3324062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Network Integration Challenges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52933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b="1" u="none" strike="noStrike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Overcoming barriers</a:t>
              </a:r>
              <a:r>
                <a:rPr lang="en-US" sz="2800" u="none" strike="noStrike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for seamless connectivity is essential.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34800" y="5462588"/>
            <a:ext cx="5448347" cy="2095218"/>
            <a:chOff x="0" y="19050"/>
            <a:chExt cx="7264463" cy="2793624"/>
          </a:xfrm>
        </p:grpSpPr>
        <p:sp>
          <p:nvSpPr>
            <p:cNvPr id="10" name="TextBox 10"/>
            <p:cNvSpPr txBox="1"/>
            <p:nvPr/>
          </p:nvSpPr>
          <p:spPr>
            <a:xfrm>
              <a:off x="63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Future of Interoperability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22495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b="1" u="none" strike="noStrike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Emphasizes the need</a:t>
              </a:r>
              <a:r>
                <a:rPr lang="en-US" sz="2800" u="none" strike="noStrike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for evolving standards and solutions.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03826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17</a:t>
            </a:r>
          </a:p>
        </p:txBody>
      </p:sp>
      <p:sp>
        <p:nvSpPr>
          <p:cNvPr id="13" name="Freeform 13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 13"/>
          <p:cNvSpPr/>
          <p:nvPr/>
        </p:nvSpPr>
        <p:spPr>
          <a:xfrm>
            <a:off x="609600" y="3009900"/>
            <a:ext cx="1325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Interoperability means that WiMAX devices made by different manufacturers can work on the same network without compatibility issues.</a:t>
            </a:r>
            <a:r>
              <a:rPr lang="en-US" sz="3200" b="1" dirty="0">
                <a:solidFill>
                  <a:schemeClr val="tx2"/>
                </a:solidFill>
              </a:rPr>
              <a:t/>
            </a:r>
            <a:br>
              <a:rPr lang="en-US" sz="3200" b="1" dirty="0">
                <a:solidFill>
                  <a:schemeClr val="tx2"/>
                </a:solidFill>
              </a:rPr>
            </a:br>
            <a:endParaRPr lang="en-US" sz="2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57"/>
    </mc:Choice>
    <mc:Fallback xmlns="">
      <p:transition spd="slow" advTm="2175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419225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Quality of Service (</a:t>
            </a:r>
            <a:r>
              <a:rPr lang="en-US" sz="9000" dirty="0" err="1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QoS</a:t>
            </a:r>
            <a:r>
              <a:rPr lang="en-US" sz="90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9600" y="4548188"/>
            <a:ext cx="5448300" cy="2116723"/>
            <a:chOff x="0" y="19050"/>
            <a:chExt cx="7264400" cy="2822297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Prioritizing Network Traffic Efficiency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81228"/>
              <a:ext cx="7264400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 err="1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QoS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manages bandwidth for optimal performance.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172200" y="4548188"/>
            <a:ext cx="5448300" cy="2095502"/>
            <a:chOff x="0" y="19050"/>
            <a:chExt cx="7264400" cy="2794002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Reducing Latency for Better Experience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52933"/>
              <a:ext cx="7264400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u="none" strike="noStrike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Low latency enhances user experience significantly.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92000" y="4548188"/>
            <a:ext cx="5448347" cy="2116773"/>
            <a:chOff x="0" y="19050"/>
            <a:chExt cx="7264463" cy="2822364"/>
          </a:xfrm>
        </p:grpSpPr>
        <p:sp>
          <p:nvSpPr>
            <p:cNvPr id="10" name="TextBox 10"/>
            <p:cNvSpPr txBox="1"/>
            <p:nvPr/>
          </p:nvSpPr>
          <p:spPr>
            <a:xfrm>
              <a:off x="63" y="19050"/>
              <a:ext cx="7264400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Ensuring Reliability and Stability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81295"/>
              <a:ext cx="7264400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u="none" strike="noStrike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Consistent performance is crucial for applications.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03826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18</a:t>
            </a:r>
          </a:p>
        </p:txBody>
      </p:sp>
      <p:sp>
        <p:nvSpPr>
          <p:cNvPr id="13" name="Freeform 13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71"/>
    </mc:Choice>
    <mc:Fallback xmlns="">
      <p:transition spd="slow" advTm="2407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Range and Coverage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70489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19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62000" y="5767388"/>
            <a:ext cx="5448300" cy="1895103"/>
            <a:chOff x="0" y="19050"/>
            <a:chExt cx="7264400" cy="2526803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Extensive Reach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5675"/>
              <a:ext cx="7264400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provides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broad wireless coverage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over large distances effectively.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001000" y="5691188"/>
            <a:ext cx="5448300" cy="1508601"/>
            <a:chOff x="0" y="19050"/>
            <a:chExt cx="7264400" cy="2011468"/>
          </a:xfrm>
        </p:grpSpPr>
        <p:sp>
          <p:nvSpPr>
            <p:cNvPr id="8" name="TextBox 8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Versatile Applications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70399"/>
              <a:ext cx="7264400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It supports various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use cases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in urban and rural settings.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0"/>
          <p:cNvSpPr/>
          <p:nvPr/>
        </p:nvSpPr>
        <p:spPr>
          <a:xfrm>
            <a:off x="685800" y="2552700"/>
            <a:ext cx="14401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A </a:t>
            </a:r>
            <a:r>
              <a:rPr lang="en-US" sz="3200" dirty="0">
                <a:solidFill>
                  <a:schemeClr val="accent1"/>
                </a:solidFill>
              </a:rPr>
              <a:t>single WiMAX tower can cover up to </a:t>
            </a:r>
            <a:r>
              <a:rPr lang="en-US" sz="3200" b="1" dirty="0">
                <a:solidFill>
                  <a:schemeClr val="accent1"/>
                </a:solidFill>
              </a:rPr>
              <a:t>50 kilometers</a:t>
            </a:r>
            <a:r>
              <a:rPr lang="en-US" sz="3200" dirty="0">
                <a:solidFill>
                  <a:schemeClr val="accent1"/>
                </a:solidFill>
              </a:rPr>
              <a:t> for fixed access, and about </a:t>
            </a:r>
            <a:r>
              <a:rPr lang="en-US" sz="3200" b="1" dirty="0">
                <a:solidFill>
                  <a:schemeClr val="accent1"/>
                </a:solidFill>
              </a:rPr>
              <a:t>5 to 15 kilometers</a:t>
            </a:r>
            <a:r>
              <a:rPr lang="en-US" sz="3200" dirty="0">
                <a:solidFill>
                  <a:schemeClr val="accent1"/>
                </a:solidFill>
              </a:rPr>
              <a:t> for mobile access.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This large range allows it to connect entire towns or villages using only a few base stations — far beyond what Wi-Fi can achieve.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5"/>
    </mc:Choice>
    <mc:Fallback xmlns="">
      <p:transition spd="slow" advTm="22195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952500"/>
            <a:ext cx="17602200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smtClean="0">
                <a:solidFill>
                  <a:schemeClr val="accent1"/>
                </a:solidFill>
              </a:rPr>
              <a:t>CONCLUSION</a:t>
            </a:r>
          </a:p>
          <a:p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  <a:p>
            <a:r>
              <a:rPr lang="en-US" sz="3600" dirty="0" smtClean="0">
                <a:solidFill>
                  <a:schemeClr val="accent1"/>
                </a:solidFill>
              </a:rPr>
              <a:t>To </a:t>
            </a:r>
            <a:r>
              <a:rPr lang="en-US" sz="3600" dirty="0">
                <a:solidFill>
                  <a:schemeClr val="accent1"/>
                </a:solidFill>
              </a:rPr>
              <a:t>conclude, WiMAX played a crucial role in the evolution of wireless broadband technology.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It provided high-speed internet to places that were previously unreachable and demonstrated how powerful wireless connectivity can be.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Although newer technologies like </a:t>
            </a:r>
            <a:r>
              <a:rPr lang="en-US" sz="3600" b="1" dirty="0">
                <a:solidFill>
                  <a:schemeClr val="accent1"/>
                </a:solidFill>
              </a:rPr>
              <a:t>LTE</a:t>
            </a:r>
            <a:r>
              <a:rPr lang="en-US" sz="3600" dirty="0">
                <a:solidFill>
                  <a:schemeClr val="accent1"/>
                </a:solidFill>
              </a:rPr>
              <a:t> and </a:t>
            </a:r>
            <a:r>
              <a:rPr lang="en-US" sz="3600" b="1" dirty="0">
                <a:solidFill>
                  <a:schemeClr val="accent1"/>
                </a:solidFill>
              </a:rPr>
              <a:t>5G</a:t>
            </a:r>
            <a:r>
              <a:rPr lang="en-US" sz="3600" dirty="0">
                <a:solidFill>
                  <a:schemeClr val="accent1"/>
                </a:solidFill>
              </a:rPr>
              <a:t> have taken the spotlight, WiMAX’s legacy remains significant.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It served as a stepping stone for the next generations of broadband technology and helped bridge the global digital divide.</a:t>
            </a:r>
          </a:p>
        </p:txBody>
      </p:sp>
    </p:spTree>
    <p:extLst>
      <p:ext uri="{BB962C8B-B14F-4D97-AF65-F5344CB8AC3E}">
        <p14:creationId xmlns:p14="http://schemas.microsoft.com/office/powerpoint/2010/main" val="159063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3467100"/>
            <a:ext cx="9144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Even though LTE and 5G have largely taken over the broadband landscape, WiMAX continues to evolve.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It’s now used in </a:t>
            </a:r>
            <a:r>
              <a:rPr lang="en-US" sz="3600" b="1" dirty="0">
                <a:solidFill>
                  <a:schemeClr val="accent1"/>
                </a:solidFill>
              </a:rPr>
              <a:t>specialized applications</a:t>
            </a:r>
            <a:r>
              <a:rPr lang="en-US" sz="3600" dirty="0">
                <a:solidFill>
                  <a:schemeClr val="accent1"/>
                </a:solidFill>
              </a:rPr>
              <a:t> — like </a:t>
            </a:r>
            <a:r>
              <a:rPr lang="en-US" sz="3600" b="1" dirty="0">
                <a:solidFill>
                  <a:schemeClr val="accent1"/>
                </a:solidFill>
              </a:rPr>
              <a:t>industrial automation</a:t>
            </a:r>
            <a:r>
              <a:rPr lang="en-US" sz="3600" dirty="0">
                <a:solidFill>
                  <a:schemeClr val="accent1"/>
                </a:solidFill>
              </a:rPr>
              <a:t>, </a:t>
            </a:r>
            <a:r>
              <a:rPr lang="en-US" sz="3600" b="1" dirty="0">
                <a:solidFill>
                  <a:schemeClr val="accent1"/>
                </a:solidFill>
              </a:rPr>
              <a:t>private networks</a:t>
            </a:r>
            <a:r>
              <a:rPr lang="en-US" sz="3600" dirty="0">
                <a:solidFill>
                  <a:schemeClr val="accent1"/>
                </a:solidFill>
              </a:rPr>
              <a:t>, and </a:t>
            </a:r>
            <a:r>
              <a:rPr lang="en-US" sz="3600" b="1" dirty="0" err="1">
                <a:solidFill>
                  <a:schemeClr val="accent1"/>
                </a:solidFill>
              </a:rPr>
              <a:t>IoT</a:t>
            </a:r>
            <a:r>
              <a:rPr lang="en-US" sz="3600" b="1" dirty="0">
                <a:solidFill>
                  <a:schemeClr val="accent1"/>
                </a:solidFill>
              </a:rPr>
              <a:t> connectivity</a:t>
            </a:r>
            <a:r>
              <a:rPr lang="en-US" sz="3600" dirty="0">
                <a:solidFill>
                  <a:schemeClr val="accent1"/>
                </a:solidFill>
              </a:rPr>
              <a:t> — where its reliability and simplicity still make sense.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In essence, WiMAX may not be the future of mainstream mobile broadband, but it still has a place in certain sectors that need dependable wireless communication.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201400" y="2781300"/>
            <a:ext cx="6783599" cy="5334000"/>
            <a:chOff x="0" y="0"/>
            <a:chExt cx="1114646" cy="840916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1114646" cy="840916"/>
            </a:xfrm>
            <a:custGeom>
              <a:avLst/>
              <a:gdLst/>
              <a:ahLst/>
              <a:cxnLst/>
              <a:rect l="l" t="t" r="r" b="b"/>
              <a:pathLst>
                <a:path w="1114646" h="840916">
                  <a:moveTo>
                    <a:pt x="0" y="0"/>
                  </a:moveTo>
                  <a:lnTo>
                    <a:pt x="1114646" y="0"/>
                  </a:lnTo>
                  <a:lnTo>
                    <a:pt x="1114646" y="840916"/>
                  </a:lnTo>
                  <a:lnTo>
                    <a:pt x="0" y="840916"/>
                  </a:lnTo>
                  <a:close/>
                </a:path>
              </a:pathLst>
            </a:custGeom>
            <a:blipFill>
              <a:blip r:embed="rId2"/>
              <a:stretch>
                <a:fillRect l="-44" r="-44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5" name="Rectangle 4"/>
          <p:cNvSpPr/>
          <p:nvPr/>
        </p:nvSpPr>
        <p:spPr>
          <a:xfrm>
            <a:off x="304800" y="342900"/>
            <a:ext cx="9677400" cy="2498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9900"/>
              </a:lnSpc>
            </a:pPr>
            <a:r>
              <a:rPr lang="en-US" sz="6000" b="1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The Future of WiMAX </a:t>
            </a:r>
            <a:endParaRPr lang="en-US" sz="6000" b="1" dirty="0" smtClean="0">
              <a:solidFill>
                <a:srgbClr val="1A6EC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lnSpc>
                <a:spcPts val="9900"/>
              </a:lnSpc>
            </a:pPr>
            <a:r>
              <a:rPr lang="en-US" sz="6000" b="1" dirty="0" smtClean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Technology </a:t>
            </a:r>
            <a:r>
              <a:rPr lang="en-US" sz="6000" b="1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Innovations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335000" y="8343900"/>
            <a:ext cx="271553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3300"/>
              </a:lnSpc>
            </a:pPr>
            <a:r>
              <a:rPr lang="en-US" sz="2800" b="1" dirty="0">
                <a:solidFill>
                  <a:srgbClr val="1A6ECB"/>
                </a:solidFill>
                <a:latin typeface="Raleway Bold"/>
                <a:ea typeface="Raleway Bold"/>
                <a:cs typeface="Raleway Bold"/>
                <a:sym typeface="Raleway Bold"/>
              </a:rPr>
              <a:t>Innovations</a:t>
            </a:r>
          </a:p>
        </p:txBody>
      </p:sp>
    </p:spTree>
    <p:extLst>
      <p:ext uri="{BB962C8B-B14F-4D97-AF65-F5344CB8AC3E}">
        <p14:creationId xmlns:p14="http://schemas.microsoft.com/office/powerpoint/2010/main" val="3441848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6087" y="4165634"/>
            <a:ext cx="11228399" cy="332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01"/>
              </a:lnSpc>
            </a:pPr>
            <a:r>
              <a:rPr lang="en-US" sz="11728" u="none" strike="noStrike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Thank You </a:t>
            </a:r>
          </a:p>
          <a:p>
            <a:pPr marL="0" lvl="0" indent="0" algn="l">
              <a:lnSpc>
                <a:spcPts val="12901"/>
              </a:lnSpc>
            </a:pPr>
            <a:endParaRPr lang="en-US" sz="11728" u="none" strike="noStrike">
              <a:solidFill>
                <a:srgbClr val="1A6EC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9"/>
    </mc:Choice>
    <mc:Fallback xmlns="">
      <p:transition spd="slow" advTm="3389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2400" y="647700"/>
            <a:ext cx="9848850" cy="3351156"/>
            <a:chOff x="-114300" y="-25400"/>
            <a:chExt cx="13131800" cy="4468208"/>
          </a:xfrm>
        </p:grpSpPr>
        <p:sp>
          <p:nvSpPr>
            <p:cNvPr id="3" name="TextBox 3"/>
            <p:cNvSpPr txBox="1"/>
            <p:nvPr/>
          </p:nvSpPr>
          <p:spPr>
            <a:xfrm>
              <a:off x="-114300" y="-25400"/>
              <a:ext cx="13017500" cy="865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7200" dirty="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Introduction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22411"/>
              <a:ext cx="13017500" cy="940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00"/>
                </a:lnSpc>
              </a:pPr>
              <a:endParaRPr lang="en-US" sz="5000" b="1" dirty="0">
                <a:solidFill>
                  <a:srgbClr val="1A6ECB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81515"/>
              <a:ext cx="13017500" cy="661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endParaRPr lang="en-US" sz="3000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3490474"/>
              <a:ext cx="13017500" cy="0"/>
            </a:xfrm>
            <a:prstGeom prst="line">
              <a:avLst/>
            </a:prstGeom>
            <a:ln w="25400" cap="rnd">
              <a:solidFill>
                <a:srgbClr val="1A6EC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666750" y="666750"/>
            <a:ext cx="5753100" cy="8080381"/>
            <a:chOff x="0" y="0"/>
            <a:chExt cx="891306" cy="1251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2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7485613" y="940274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96200" y="3924300"/>
            <a:ext cx="9829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In simple terms, WiMAX is a wireless communication technology that provides high-speed broadband access over long distances. </a:t>
            </a:r>
            <a:r>
              <a:rPr lang="en-US" sz="3200" dirty="0" smtClean="0">
                <a:solidFill>
                  <a:schemeClr val="accent1"/>
                </a:solidFill>
              </a:rPr>
              <a:t>WiMAX </a:t>
            </a:r>
            <a:r>
              <a:rPr lang="en-US" sz="3200" dirty="0">
                <a:solidFill>
                  <a:schemeClr val="accent1"/>
                </a:solidFill>
              </a:rPr>
              <a:t>bridges the gap between Wi-Fi and mobile cellular technologies. It can serve both fixed users — like homes and offices — and mobile users — like laptops or vehicles</a:t>
            </a:r>
            <a:r>
              <a:rPr lang="en-US" sz="3200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/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So in this presentation, we’ll explore WiMAX’s history, how it works, its features, advantages, and how it compares to other technologies.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96200" y="1409700"/>
            <a:ext cx="1491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chemeClr val="accent1"/>
                </a:solidFill>
              </a:rPr>
              <a:t>WiMAX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96200" y="2095500"/>
            <a:ext cx="851194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which stands for Worldwide Interoperability </a:t>
            </a:r>
            <a:endParaRPr lang="en-US" sz="3600" dirty="0" smtClean="0">
              <a:solidFill>
                <a:schemeClr val="accent1"/>
              </a:solidFill>
            </a:endParaRPr>
          </a:p>
          <a:p>
            <a:r>
              <a:rPr lang="en-US" sz="3600" dirty="0" smtClean="0">
                <a:solidFill>
                  <a:schemeClr val="accent1"/>
                </a:solidFill>
              </a:rPr>
              <a:t>for </a:t>
            </a:r>
            <a:r>
              <a:rPr lang="en-US" sz="3600" dirty="0">
                <a:solidFill>
                  <a:schemeClr val="accent1"/>
                </a:solidFill>
              </a:rPr>
              <a:t>Microwave Access</a:t>
            </a:r>
            <a:r>
              <a:rPr lang="en-US" sz="3600" dirty="0" smtClean="0">
                <a:solidFill>
                  <a:schemeClr val="accent1"/>
                </a:solidFill>
              </a:rPr>
              <a:t>.</a:t>
            </a:r>
          </a:p>
          <a:p>
            <a:endParaRPr lang="en-US" sz="3600" dirty="0" smtClean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3"/>
    </mc:Choice>
    <mc:Fallback xmlns="">
      <p:transition spd="slow" advTm="1794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3286139"/>
            <a:ext cx="25693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1551A9"/>
                </a:solidFill>
                <a:latin typeface="Raleway Bold"/>
                <a:ea typeface="Raleway Bold"/>
                <a:cs typeface="Raleway Bold"/>
                <a:sym typeface="Raleway Bold"/>
              </a:rPr>
              <a:t>2001 Launch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68359" y="2752739"/>
            <a:ext cx="256938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1551A9"/>
                </a:solidFill>
                <a:latin typeface="Raleway Bold"/>
                <a:ea typeface="Raleway Bold"/>
                <a:cs typeface="Raleway Bold"/>
                <a:sym typeface="Raleway Bold"/>
              </a:rPr>
              <a:t>2005 IEEE Standard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66840" y="2752739"/>
            <a:ext cx="256938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1551A9"/>
                </a:solidFill>
                <a:latin typeface="Raleway Bold"/>
                <a:ea typeface="Raleway Bold"/>
                <a:cs typeface="Raleway Bold"/>
                <a:sym typeface="Raleway Bold"/>
              </a:rPr>
              <a:t>2018 Global Adoption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9118" y="5114925"/>
            <a:ext cx="3293282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WiMAX was officially launched, enabling broadband access.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68359" y="5114925"/>
            <a:ext cx="2569382" cy="108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IEEE standardized WiMAX under the 802.16 protocol.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66840" y="5114925"/>
            <a:ext cx="2569382" cy="146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WiMAX saw increased global adoption across multiple regions.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42950"/>
            <a:ext cx="16954500" cy="119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  <a:spcBef>
                <a:spcPct val="0"/>
              </a:spcBef>
            </a:pPr>
            <a:r>
              <a:rPr lang="en-US" sz="7200" u="none" strike="noStrike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WiMAX Evolution</a:t>
            </a:r>
          </a:p>
        </p:txBody>
      </p:sp>
      <p:sp>
        <p:nvSpPr>
          <p:cNvPr id="9" name="AutoShape 9"/>
          <p:cNvSpPr/>
          <p:nvPr/>
        </p:nvSpPr>
        <p:spPr>
          <a:xfrm>
            <a:off x="992968" y="4248150"/>
            <a:ext cx="17607376" cy="0"/>
          </a:xfrm>
          <a:prstGeom prst="line">
            <a:avLst/>
          </a:prstGeom>
          <a:ln w="19050" cap="flat">
            <a:solidFill>
              <a:srgbClr val="1A6EC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669118" y="4086225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6EC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468359" y="4086225"/>
            <a:ext cx="323850" cy="3238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6EC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267600" y="4086225"/>
            <a:ext cx="323850" cy="32385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6EC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066840" y="4086225"/>
            <a:ext cx="323850" cy="3238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6ECB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73570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67600" y="2752739"/>
            <a:ext cx="256938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1551A9"/>
                </a:solidFill>
                <a:latin typeface="Raleway Bold"/>
                <a:ea typeface="Raleway Bold"/>
                <a:cs typeface="Raleway Bold"/>
                <a:sym typeface="Raleway Bold"/>
              </a:rPr>
              <a:t>2009 First Deployment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7600" y="5114925"/>
            <a:ext cx="2569382" cy="184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The first WiMAX networks were deployed commercially worldwide.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200" y="7658100"/>
            <a:ext cx="1722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Raleway" panose="020B0604020202020204" charset="0"/>
                <a:cs typeface="Times New Roman" panose="02020603050405020304" pitchFamily="18" charset="0"/>
              </a:rPr>
              <a:t>It was considered a big step forward at the time, offering broadband-like speeds without the need for physical infrastructure — especially beneficial for developing nations.</a:t>
            </a:r>
            <a:endParaRPr lang="en-US" sz="2800" b="1" dirty="0">
              <a:solidFill>
                <a:schemeClr val="accent1"/>
              </a:solidFill>
              <a:latin typeface="Raleway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96"/>
    </mc:Choice>
    <mc:Fallback xmlns="">
      <p:transition spd="slow" advTm="5449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67800" y="1714500"/>
            <a:ext cx="8307599" cy="6038850"/>
            <a:chOff x="0" y="0"/>
            <a:chExt cx="1114646" cy="840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4646" cy="840916"/>
            </a:xfrm>
            <a:custGeom>
              <a:avLst/>
              <a:gdLst/>
              <a:ahLst/>
              <a:cxnLst/>
              <a:rect l="l" t="t" r="r" b="b"/>
              <a:pathLst>
                <a:path w="1114646" h="840916">
                  <a:moveTo>
                    <a:pt x="0" y="0"/>
                  </a:moveTo>
                  <a:lnTo>
                    <a:pt x="1114646" y="0"/>
                  </a:lnTo>
                  <a:lnTo>
                    <a:pt x="1114646" y="840916"/>
                  </a:lnTo>
                  <a:lnTo>
                    <a:pt x="0" y="840916"/>
                  </a:lnTo>
                  <a:close/>
                </a:path>
              </a:pathLst>
            </a:custGeom>
            <a:blipFill>
              <a:blip r:embed="rId2"/>
              <a:stretch>
                <a:fillRect l="-44" r="-44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381000" y="266700"/>
            <a:ext cx="883920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7200" u="none" strike="noStrike" dirty="0" smtClean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WiMAX </a:t>
            </a:r>
            <a:r>
              <a:rPr lang="en-US" sz="7200" u="none" strike="noStrike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Architecture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991600" y="8115300"/>
            <a:ext cx="8383759" cy="1370489"/>
            <a:chOff x="-406427" y="1007115"/>
            <a:chExt cx="11178345" cy="1827319"/>
          </a:xfrm>
        </p:grpSpPr>
        <p:sp>
          <p:nvSpPr>
            <p:cNvPr id="6" name="TextBox 6"/>
            <p:cNvSpPr txBox="1"/>
            <p:nvPr/>
          </p:nvSpPr>
          <p:spPr>
            <a:xfrm>
              <a:off x="-406427" y="1007115"/>
              <a:ext cx="11076745" cy="590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 dirty="0">
                  <a:solidFill>
                    <a:srgbClr val="1A6ECB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Architecture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304827" y="1819915"/>
              <a:ext cx="11076745" cy="1014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 strike="noStrike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architecture supports </a:t>
              </a:r>
              <a:r>
                <a:rPr lang="en-US" sz="2200" b="1" u="none" strike="noStrike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high-speed broadband access</a:t>
              </a:r>
              <a:r>
                <a:rPr lang="en-US" sz="2200" u="none" strike="noStrike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across distances.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3593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2400300"/>
            <a:ext cx="8382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Raleway" panose="020B0604020202020204" charset="0"/>
              </a:rPr>
              <a:t>WiMAX architecture is built on a </a:t>
            </a:r>
            <a:r>
              <a:rPr lang="en-US" sz="3200" b="1" dirty="0">
                <a:solidFill>
                  <a:schemeClr val="accent1"/>
                </a:solidFill>
                <a:latin typeface="Raleway" panose="020B0604020202020204" charset="0"/>
              </a:rPr>
              <a:t>point-to-multipoint</a:t>
            </a:r>
            <a:r>
              <a:rPr lang="en-US" sz="3200" dirty="0">
                <a:solidFill>
                  <a:schemeClr val="accent1"/>
                </a:solidFill>
                <a:latin typeface="Raleway" panose="020B0604020202020204" charset="0"/>
              </a:rPr>
              <a:t> model</a:t>
            </a:r>
            <a:r>
              <a:rPr lang="en-US" sz="3200" dirty="0" smtClean="0">
                <a:solidFill>
                  <a:schemeClr val="accent1"/>
                </a:solidFill>
                <a:latin typeface="Raleway" panose="020B0604020202020204" charset="0"/>
              </a:rPr>
              <a:t>.</a:t>
            </a:r>
          </a:p>
          <a:p>
            <a:r>
              <a:rPr lang="en-US" sz="3200" dirty="0">
                <a:solidFill>
                  <a:schemeClr val="accent1"/>
                </a:solidFill>
                <a:latin typeface="Raleway" panose="020B0604020202020204" charset="0"/>
              </a:rPr>
              <a:t/>
            </a:r>
            <a:br>
              <a:rPr lang="en-US" sz="3200" dirty="0">
                <a:solidFill>
                  <a:schemeClr val="accent1"/>
                </a:solidFill>
                <a:latin typeface="Raleway" panose="020B0604020202020204" charset="0"/>
              </a:rPr>
            </a:br>
            <a:r>
              <a:rPr lang="en-US" sz="3200" dirty="0">
                <a:solidFill>
                  <a:schemeClr val="accent1"/>
                </a:solidFill>
                <a:latin typeface="Raleway" panose="020B0604020202020204" charset="0"/>
              </a:rPr>
              <a:t>At the center, we have the </a:t>
            </a:r>
            <a:r>
              <a:rPr lang="en-US" sz="3200" b="1" dirty="0">
                <a:solidFill>
                  <a:schemeClr val="accent1"/>
                </a:solidFill>
                <a:latin typeface="Raleway" panose="020B0604020202020204" charset="0"/>
              </a:rPr>
              <a:t>Base Station</a:t>
            </a:r>
            <a:r>
              <a:rPr lang="en-US" sz="3200" dirty="0">
                <a:solidFill>
                  <a:schemeClr val="accent1"/>
                </a:solidFill>
                <a:latin typeface="Raleway" panose="020B0604020202020204" charset="0"/>
              </a:rPr>
              <a:t>, which transmits signals to and from multiple </a:t>
            </a:r>
            <a:r>
              <a:rPr lang="en-US" sz="3200" b="1" dirty="0">
                <a:solidFill>
                  <a:schemeClr val="accent1"/>
                </a:solidFill>
                <a:latin typeface="Raleway" panose="020B0604020202020204" charset="0"/>
              </a:rPr>
              <a:t>Subscriber Stations</a:t>
            </a:r>
            <a:r>
              <a:rPr lang="en-US" sz="3200" dirty="0">
                <a:solidFill>
                  <a:schemeClr val="accent1"/>
                </a:solidFill>
                <a:latin typeface="Raleway" panose="020B0604020202020204" charset="0"/>
              </a:rPr>
              <a:t> — these are the devices or antennas installed at user locations.</a:t>
            </a:r>
          </a:p>
          <a:p>
            <a:endParaRPr lang="en-US" sz="3200" dirty="0" smtClean="0">
              <a:solidFill>
                <a:schemeClr val="accent1"/>
              </a:solidFill>
              <a:latin typeface="Raleway" panose="020B0604020202020204" charset="0"/>
            </a:endParaRPr>
          </a:p>
          <a:p>
            <a:r>
              <a:rPr lang="en-US" sz="3200" dirty="0" smtClean="0">
                <a:solidFill>
                  <a:schemeClr val="accent1"/>
                </a:solidFill>
                <a:latin typeface="Raleway" panose="020B0604020202020204" charset="0"/>
              </a:rPr>
              <a:t>This </a:t>
            </a:r>
            <a:r>
              <a:rPr lang="en-US" sz="3200" dirty="0">
                <a:solidFill>
                  <a:schemeClr val="accent1"/>
                </a:solidFill>
                <a:latin typeface="Raleway" panose="020B0604020202020204" charset="0"/>
              </a:rPr>
              <a:t>architecture supports both </a:t>
            </a:r>
            <a:r>
              <a:rPr lang="en-US" sz="3200" b="1" dirty="0">
                <a:solidFill>
                  <a:schemeClr val="accent1"/>
                </a:solidFill>
                <a:latin typeface="Raleway" panose="020B0604020202020204" charset="0"/>
              </a:rPr>
              <a:t>fixed WiMAX</a:t>
            </a:r>
            <a:r>
              <a:rPr lang="en-US" sz="3200" dirty="0">
                <a:solidFill>
                  <a:schemeClr val="accent1"/>
                </a:solidFill>
                <a:latin typeface="Raleway" panose="020B0604020202020204" charset="0"/>
              </a:rPr>
              <a:t>, for stationary users, and </a:t>
            </a:r>
            <a:r>
              <a:rPr lang="en-US" sz="3200" b="1" dirty="0">
                <a:solidFill>
                  <a:schemeClr val="accent1"/>
                </a:solidFill>
                <a:latin typeface="Raleway" panose="020B0604020202020204" charset="0"/>
              </a:rPr>
              <a:t>mobile WiMAX</a:t>
            </a:r>
            <a:r>
              <a:rPr lang="en-US" sz="3200" dirty="0">
                <a:solidFill>
                  <a:schemeClr val="accent1"/>
                </a:solidFill>
                <a:latin typeface="Raleway" panose="020B0604020202020204" charset="0"/>
              </a:rPr>
              <a:t>, which allows mobility like a cellular network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88"/>
    </mc:Choice>
    <mc:Fallback xmlns="">
      <p:transition spd="slow" advTm="3608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723900"/>
            <a:ext cx="13208441" cy="2158661"/>
            <a:chOff x="0" y="76200"/>
            <a:chExt cx="17611255" cy="2878214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7611255" cy="1596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72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How WiMAX Works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22589"/>
              <a:ext cx="17611255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37"/>
                </a:lnSpc>
              </a:pPr>
              <a:r>
                <a:rPr lang="en-US" sz="32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Understanding the Key Principles of WiMAX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5800" y="4533900"/>
            <a:ext cx="4191000" cy="3684389"/>
            <a:chOff x="0" y="-812800"/>
            <a:chExt cx="5588001" cy="4912519"/>
          </a:xfrm>
        </p:grpSpPr>
        <p:sp>
          <p:nvSpPr>
            <p:cNvPr id="6" name="TextBox 6"/>
            <p:cNvSpPr txBox="1"/>
            <p:nvPr/>
          </p:nvSpPr>
          <p:spPr>
            <a:xfrm>
              <a:off x="0" y="406400"/>
              <a:ext cx="5588001" cy="36933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734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utilizes advanced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signal transmission techniques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to deliver high-speed broadband access over large distances, ensuring reliable connectivity in various </a:t>
              </a:r>
              <a:r>
                <a:rPr lang="en-US" sz="2800" dirty="0" smtClean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environments.</a:t>
              </a:r>
              <a:endParaRPr lang="en-US" sz="2800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12800"/>
              <a:ext cx="534035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37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Signal Transmission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18200" y="4533900"/>
            <a:ext cx="4797425" cy="4030638"/>
            <a:chOff x="-25400" y="-812800"/>
            <a:chExt cx="5375159" cy="5374184"/>
          </a:xfrm>
        </p:grpSpPr>
        <p:sp>
          <p:nvSpPr>
            <p:cNvPr id="9" name="TextBox 9"/>
            <p:cNvSpPr txBox="1"/>
            <p:nvPr/>
          </p:nvSpPr>
          <p:spPr>
            <a:xfrm>
              <a:off x="3059" y="406400"/>
              <a:ext cx="5346700" cy="4154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4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The technology employs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modulation techniques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such as OFDM (Orthogonal Frequency Division Multiplexing) to efficiently manage bandwidth and improve data throughput, enabling multiple users to connect seamlessly.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5400" y="-812800"/>
              <a:ext cx="534670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37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Modulation Techniques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63400" y="4457700"/>
            <a:ext cx="4800600" cy="3679627"/>
            <a:chOff x="0" y="-101600"/>
            <a:chExt cx="6400800" cy="490616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11250"/>
              <a:ext cx="6400800" cy="3693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734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relies on a robust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network infrastructure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that includes base stations and subscriber units, facilitating a comprehensive network that supports both fixed and mobile broadband applications</a:t>
              </a:r>
              <a:r>
                <a:rPr lang="en-US" sz="24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1600"/>
              <a:ext cx="6400800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37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Network Infrastructure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57080" y="94217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677"/>
              </a:lnSpc>
              <a:spcBef>
                <a:spcPct val="0"/>
              </a:spcBef>
            </a:pPr>
            <a:r>
              <a:rPr lang="en-US" sz="1912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64"/>
    </mc:Choice>
    <mc:Fallback xmlns="">
      <p:transition spd="slow" advTm="5466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396365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72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WiMAX Spectrum Management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62000" y="3024188"/>
            <a:ext cx="5448300" cy="1895102"/>
            <a:chOff x="0" y="19051"/>
            <a:chExt cx="7264400" cy="2526802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1"/>
              <a:ext cx="7264400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Frequency Bands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5675"/>
              <a:ext cx="7264400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utilizes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multiple frequency bands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for various applications.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534400" y="3100388"/>
            <a:ext cx="5448300" cy="1906146"/>
            <a:chOff x="0" y="19050"/>
            <a:chExt cx="7264400" cy="2541528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Bandwidth Allocation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0399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Efficient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bandwidth allocation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enhances overall network performance.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6901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2000" y="5691187"/>
            <a:ext cx="5448300" cy="1895103"/>
            <a:chOff x="0" y="19050"/>
            <a:chExt cx="7264400" cy="25268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7264400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Licensing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5675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operates under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licensed and unlicensed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spectrum agreements.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34400" y="5691188"/>
            <a:ext cx="5448300" cy="1906144"/>
            <a:chOff x="0" y="19051"/>
            <a:chExt cx="7264400" cy="254152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1"/>
              <a:ext cx="7264400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Interference Mitigation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70398"/>
              <a:ext cx="7264400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Effective strategies reduce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interference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and improve connectivity.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03"/>
    </mc:Choice>
    <mc:Fallback xmlns="">
      <p:transition spd="slow" advTm="3220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119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72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Key Features of WiMAX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9600" y="3786187"/>
            <a:ext cx="5448300" cy="1895103"/>
            <a:chOff x="0" y="19050"/>
            <a:chExt cx="7264400" cy="2526804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High Speed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5675"/>
              <a:ext cx="7264400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provides broadband access at impressive speeds worldwide.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77000" y="3709988"/>
            <a:ext cx="5448300" cy="1508599"/>
            <a:chOff x="0" y="19051"/>
            <a:chExt cx="7264400" cy="2011465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1"/>
              <a:ext cx="7264400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Long Range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0398"/>
              <a:ext cx="7264400" cy="1060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It enables connectivity over long distances with minimal loss.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3857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33400" y="6529388"/>
            <a:ext cx="5448300" cy="1895102"/>
            <a:chOff x="0" y="19051"/>
            <a:chExt cx="7264400" cy="252680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1"/>
              <a:ext cx="7264400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Flexibility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5675"/>
              <a:ext cx="7264400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The technology supports various deployment scenarios and configurations.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00800" y="6453188"/>
            <a:ext cx="5448300" cy="1906144"/>
            <a:chOff x="0" y="19051"/>
            <a:chExt cx="7264400" cy="254152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1"/>
              <a:ext cx="7264400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Interoperability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70398"/>
              <a:ext cx="7264400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is designed to work seamlessly with multiple devices.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92000" y="3619500"/>
            <a:ext cx="5447970" cy="1906144"/>
            <a:chOff x="0" y="19051"/>
            <a:chExt cx="7263960" cy="254152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051"/>
              <a:ext cx="7263960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Scalability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70398"/>
              <a:ext cx="7263960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networks can scale efficiently to meet growing demands.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97"/>
    </mc:Choice>
    <mc:Fallback xmlns="">
      <p:transition spd="slow" advTm="3079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723900"/>
            <a:ext cx="13208441" cy="2141992"/>
            <a:chOff x="0" y="76200"/>
            <a:chExt cx="17611255" cy="2855989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7611255" cy="1596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72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Advantages of WiMAX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22589"/>
              <a:ext cx="17611255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6"/>
                </a:lnSpc>
              </a:pPr>
              <a:r>
                <a:rPr lang="en-US" sz="2718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Key Benefits of Wireless Connectivity Technology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2000" y="4483894"/>
            <a:ext cx="4005262" cy="3207891"/>
            <a:chOff x="0" y="-66675"/>
            <a:chExt cx="5340350" cy="4277188"/>
          </a:xfrm>
        </p:grpSpPr>
        <p:sp>
          <p:nvSpPr>
            <p:cNvPr id="6" name="TextBox 6"/>
            <p:cNvSpPr txBox="1"/>
            <p:nvPr/>
          </p:nvSpPr>
          <p:spPr>
            <a:xfrm>
              <a:off x="0" y="1098550"/>
              <a:ext cx="5340350" cy="3111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45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provides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high-speed broadband connectivity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over long distances, facilitating seamless internet access even in remote </a:t>
              </a:r>
              <a:r>
                <a:rPr lang="en-US" sz="2800" dirty="0" smtClean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areas</a:t>
              </a:r>
              <a:r>
                <a:rPr lang="en-US" sz="2400" dirty="0" smtClean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lang="en-US" sz="2400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340350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6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High-Speed Access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00800" y="4407694"/>
            <a:ext cx="4724400" cy="3543816"/>
            <a:chOff x="0" y="-66675"/>
            <a:chExt cx="6299200" cy="4725088"/>
          </a:xfrm>
        </p:grpSpPr>
        <p:sp>
          <p:nvSpPr>
            <p:cNvPr id="9" name="TextBox 9"/>
            <p:cNvSpPr txBox="1"/>
            <p:nvPr/>
          </p:nvSpPr>
          <p:spPr>
            <a:xfrm>
              <a:off x="0" y="1098549"/>
              <a:ext cx="5346700" cy="3559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45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By utilizing existing infrastructure and reducing deployment costs, WiMAX offers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affordable connectivity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options for both consumers and </a:t>
              </a:r>
              <a:r>
                <a:rPr lang="en-US" sz="2800" dirty="0" smtClean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businesses.</a:t>
              </a:r>
              <a:endParaRPr lang="en-US" sz="2800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299200" cy="6497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806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Cost-Effective Solutions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39600" y="4483894"/>
            <a:ext cx="3995333" cy="3210392"/>
            <a:chOff x="0" y="-66675"/>
            <a:chExt cx="5327111" cy="428052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98550"/>
              <a:ext cx="5327111" cy="3115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45"/>
                </a:lnSpc>
              </a:pP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The technology is designed to cover extensive areas, providing </a:t>
              </a:r>
              <a:r>
                <a:rPr lang="en-US" sz="28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broad network coverage</a:t>
              </a:r>
              <a:r>
                <a:rPr lang="en-US" sz="2800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that supports numerous users </a:t>
              </a:r>
              <a:r>
                <a:rPr lang="en-US" sz="2800" dirty="0" smtClean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simultaneously.</a:t>
              </a:r>
              <a:endParaRPr lang="en-US" sz="2800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5327111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6"/>
                </a:lnSpc>
              </a:pPr>
              <a:r>
                <a:rPr lang="en-US" sz="3200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Wide Coverage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57080" y="9431324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590"/>
              </a:lnSpc>
              <a:spcBef>
                <a:spcPct val="0"/>
              </a:spcBef>
            </a:pPr>
            <a:r>
              <a:rPr lang="en-US" sz="185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00"/>
    </mc:Choice>
    <mc:Fallback xmlns="">
      <p:transition spd="slow" advTm="283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342900"/>
            <a:ext cx="14077950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</a:pPr>
            <a:r>
              <a:rPr lang="en-US" sz="5000" u="none" strike="noStrike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WiMAX Compared to Other Technologies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9600" y="4610100"/>
            <a:ext cx="5676900" cy="1350728"/>
            <a:chOff x="-304800" y="-1629805"/>
            <a:chExt cx="7569200" cy="2922775"/>
          </a:xfrm>
        </p:grpSpPr>
        <p:sp>
          <p:nvSpPr>
            <p:cNvPr id="4" name="TextBox 4"/>
            <p:cNvSpPr txBox="1"/>
            <p:nvPr/>
          </p:nvSpPr>
          <p:spPr>
            <a:xfrm>
              <a:off x="-304800" y="-1629805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WiMAX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05399"/>
              <a:ext cx="7264400" cy="487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 strike="noStrike" dirty="0" smtClean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lang="en-US" sz="2200" u="none" strike="noStrike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72800" y="7886700"/>
            <a:ext cx="5676900" cy="1950720"/>
            <a:chOff x="-304800" y="-1307990"/>
            <a:chExt cx="7569200" cy="2600960"/>
          </a:xfrm>
        </p:grpSpPr>
        <p:sp>
          <p:nvSpPr>
            <p:cNvPr id="7" name="TextBox 7"/>
            <p:cNvSpPr txBox="1"/>
            <p:nvPr/>
          </p:nvSpPr>
          <p:spPr>
            <a:xfrm>
              <a:off x="-304800" y="-1307990"/>
              <a:ext cx="7264400" cy="590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LTE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05399"/>
              <a:ext cx="7264400" cy="487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endParaRPr lang="en-US" sz="2200" u="none" strike="noStrike" dirty="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593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09600" y="1333500"/>
            <a:ext cx="5943600" cy="3048000"/>
            <a:chOff x="0" y="0"/>
            <a:chExt cx="1116961" cy="600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6961" cy="600654"/>
            </a:xfrm>
            <a:custGeom>
              <a:avLst/>
              <a:gdLst/>
              <a:ahLst/>
              <a:cxnLst/>
              <a:rect l="l" t="t" r="r" b="b"/>
              <a:pathLst>
                <a:path w="1116961" h="600654">
                  <a:moveTo>
                    <a:pt x="0" y="0"/>
                  </a:moveTo>
                  <a:lnTo>
                    <a:pt x="1116961" y="0"/>
                  </a:lnTo>
                  <a:lnTo>
                    <a:pt x="1116961" y="600654"/>
                  </a:lnTo>
                  <a:lnTo>
                    <a:pt x="0" y="600654"/>
                  </a:lnTo>
                  <a:close/>
                </a:path>
              </a:pathLst>
            </a:custGeom>
            <a:blipFill>
              <a:blip r:embed="rId2"/>
              <a:stretch>
                <a:fillRect l="-140" r="-14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0744200" y="4533900"/>
            <a:ext cx="5867400" cy="3181350"/>
            <a:chOff x="0" y="0"/>
            <a:chExt cx="1116625" cy="6006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6625" cy="600654"/>
            </a:xfrm>
            <a:custGeom>
              <a:avLst/>
              <a:gdLst/>
              <a:ahLst/>
              <a:cxnLst/>
              <a:rect l="l" t="t" r="r" b="b"/>
              <a:pathLst>
                <a:path w="1116625" h="600654">
                  <a:moveTo>
                    <a:pt x="0" y="0"/>
                  </a:moveTo>
                  <a:lnTo>
                    <a:pt x="1116625" y="0"/>
                  </a:lnTo>
                  <a:lnTo>
                    <a:pt x="1116625" y="600654"/>
                  </a:lnTo>
                  <a:lnTo>
                    <a:pt x="0" y="600654"/>
                  </a:lnTo>
                  <a:close/>
                </a:path>
              </a:pathLst>
            </a:custGeom>
            <a:blipFill>
              <a:blip r:embed="rId3"/>
              <a:stretch>
                <a:fillRect l="-155" r="-155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4" name="Rectangle 13"/>
          <p:cNvSpPr/>
          <p:nvPr/>
        </p:nvSpPr>
        <p:spPr>
          <a:xfrm>
            <a:off x="7467600" y="1638300"/>
            <a:ext cx="822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Compared to </a:t>
            </a:r>
            <a:r>
              <a:rPr lang="en-US" sz="3200" b="1" dirty="0">
                <a:solidFill>
                  <a:schemeClr val="accent1"/>
                </a:solidFill>
              </a:rPr>
              <a:t>Wi-Fi</a:t>
            </a:r>
            <a:r>
              <a:rPr lang="en-US" sz="3200" dirty="0">
                <a:solidFill>
                  <a:schemeClr val="accent1"/>
                </a:solidFill>
              </a:rPr>
              <a:t>, WiMAX offers a much </a:t>
            </a:r>
            <a:r>
              <a:rPr lang="en-US" sz="3200" b="1" dirty="0">
                <a:solidFill>
                  <a:schemeClr val="accent1"/>
                </a:solidFill>
              </a:rPr>
              <a:t>greater range</a:t>
            </a:r>
            <a:r>
              <a:rPr lang="en-US" sz="3200" dirty="0">
                <a:solidFill>
                  <a:schemeClr val="accent1"/>
                </a:solidFill>
              </a:rPr>
              <a:t> and </a:t>
            </a:r>
            <a:r>
              <a:rPr lang="en-US" sz="3200" b="1" dirty="0">
                <a:solidFill>
                  <a:schemeClr val="accent1"/>
                </a:solidFill>
              </a:rPr>
              <a:t>higher data speeds</a:t>
            </a:r>
            <a:r>
              <a:rPr lang="en-US" sz="3200" dirty="0">
                <a:solidFill>
                  <a:schemeClr val="accent1"/>
                </a:solidFill>
              </a:rPr>
              <a:t>.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While Wi-Fi is ideal for small areas like homes, offices, or cafes, WiMAX can cover entire cities or regions.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" y="5219700"/>
            <a:ext cx="9144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Compared to </a:t>
            </a:r>
            <a:r>
              <a:rPr lang="en-US" sz="3200" b="1" dirty="0">
                <a:solidFill>
                  <a:schemeClr val="accent1"/>
                </a:solidFill>
              </a:rPr>
              <a:t>LTE</a:t>
            </a:r>
            <a:r>
              <a:rPr lang="en-US" sz="3200" dirty="0">
                <a:solidFill>
                  <a:schemeClr val="accent1"/>
                </a:solidFill>
              </a:rPr>
              <a:t>, which eventually became the global standard for mobile broadband, WiMAX was introduced slightly earlier.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However, LTE gained more industry support, especially from telecom giants, which led to its wider adoption.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8648700"/>
            <a:ext cx="154956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Still, WiMAX paved the way for many features that LTE and even 5G networks later adopted.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0"/>
    </mc:Choice>
    <mc:Fallback xmlns="">
      <p:transition spd="slow" advTm="778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988</Words>
  <Application>Microsoft Office PowerPoint</Application>
  <PresentationFormat>Custom</PresentationFormat>
  <Paragraphs>164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Times New Roman</vt:lpstr>
      <vt:lpstr>Raleway</vt:lpstr>
      <vt:lpstr>Raleway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WiMAX: Light Blue Wireless Connectivity</dc:title>
  <dc:description>Presentation - WiMAX: Light Blue Wireless Connectivity</dc:description>
  <cp:lastModifiedBy>WALTON</cp:lastModifiedBy>
  <cp:revision>24</cp:revision>
  <dcterms:created xsi:type="dcterms:W3CDTF">2006-08-16T00:00:00Z</dcterms:created>
  <dcterms:modified xsi:type="dcterms:W3CDTF">2025-11-07T15:40:25Z</dcterms:modified>
  <dc:identifier>DAG3WcO8xy4</dc:identifier>
</cp:coreProperties>
</file>